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753600" cy="7315200"/>
  <p:notesSz cx="6858000" cy="9144000"/>
  <p:embeddedFontLst>
    <p:embeddedFont>
      <p:font typeface="Alegreya" panose="020B0604020202020204" charset="0"/>
      <p:regular r:id="rId19"/>
    </p:embeddedFont>
    <p:embeddedFont>
      <p:font typeface="Alegreya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Extra-Bold" panose="020B0604020202020204" charset="0"/>
      <p:regular r:id="rId25"/>
    </p:embeddedFont>
    <p:embeddedFont>
      <p:font typeface="Poppins Light Bold" panose="020B0604020202020204" charset="0"/>
      <p:regular r:id="rId26"/>
    </p:embeddedFont>
    <p:embeddedFont>
      <p:font typeface="Times Neue Roman" panose="020B0604020202020204" charset="0"/>
      <p:regular r:id="rId27"/>
    </p:embeddedFont>
    <p:embeddedFont>
      <p:font typeface="Times Neue Roman Bold" panose="020B0604020202020204" charset="0"/>
      <p:regular r:id="rId28"/>
    </p:embeddedFont>
    <p:embeddedFont>
      <p:font typeface="Times Neue Roman Italic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15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4171"/>
            <a:ext cx="1979233" cy="5696129"/>
            <a:chOff x="0" y="0"/>
            <a:chExt cx="1255347" cy="3612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5347" cy="3612823"/>
            </a:xfrm>
            <a:custGeom>
              <a:avLst/>
              <a:gdLst/>
              <a:ahLst/>
              <a:cxnLst/>
              <a:rect l="l" t="t" r="r" b="b"/>
              <a:pathLst>
                <a:path w="1255347" h="3612823">
                  <a:moveTo>
                    <a:pt x="0" y="0"/>
                  </a:moveTo>
                  <a:lnTo>
                    <a:pt x="1255347" y="0"/>
                  </a:lnTo>
                  <a:lnTo>
                    <a:pt x="1255347" y="3612823"/>
                  </a:lnTo>
                  <a:lnTo>
                    <a:pt x="0" y="3612823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1594" r="11594"/>
          <a:stretch>
            <a:fillRect/>
          </a:stretch>
        </p:blipFill>
        <p:spPr>
          <a:xfrm>
            <a:off x="548640" y="1389704"/>
            <a:ext cx="2477805" cy="21532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6060" r="9211"/>
          <a:stretch>
            <a:fillRect/>
          </a:stretch>
        </p:blipFill>
        <p:spPr>
          <a:xfrm>
            <a:off x="548640" y="3772236"/>
            <a:ext cx="2477805" cy="215326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926598" y="5939973"/>
            <a:ext cx="827001" cy="580168"/>
            <a:chOff x="0" y="0"/>
            <a:chExt cx="1793623" cy="1258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l="l" t="t" r="r" b="b"/>
              <a:pathLst>
                <a:path w="1793623" h="1258286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680500" y="1947942"/>
            <a:ext cx="5721384" cy="167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Montserrat Extra-Bold"/>
              </a:rPr>
              <a:t>SQC MINI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17939" y="4200979"/>
            <a:ext cx="5204141" cy="2280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9"/>
              </a:lnSpc>
            </a:pPr>
            <a:r>
              <a:rPr lang="en-US" sz="1839">
                <a:solidFill>
                  <a:srgbClr val="000000"/>
                </a:solidFill>
                <a:latin typeface="Times Neue Roman"/>
              </a:rPr>
              <a:t>Amirta V                       21060641004</a:t>
            </a:r>
          </a:p>
          <a:p>
            <a:pPr>
              <a:lnSpc>
                <a:spcPts val="3679"/>
              </a:lnSpc>
            </a:pPr>
            <a:r>
              <a:rPr lang="en-US" sz="1839">
                <a:solidFill>
                  <a:srgbClr val="000000"/>
                </a:solidFill>
                <a:latin typeface="Times Neue Roman"/>
              </a:rPr>
              <a:t>Bindu J                          21060641011</a:t>
            </a:r>
          </a:p>
          <a:p>
            <a:pPr>
              <a:lnSpc>
                <a:spcPts val="3679"/>
              </a:lnSpc>
            </a:pPr>
            <a:r>
              <a:rPr lang="en-US" sz="1839">
                <a:solidFill>
                  <a:srgbClr val="000000"/>
                </a:solidFill>
                <a:latin typeface="Times Neue Roman"/>
              </a:rPr>
              <a:t>Pushpak Bhonde           21060641033</a:t>
            </a:r>
          </a:p>
          <a:p>
            <a:pPr>
              <a:lnSpc>
                <a:spcPts val="3679"/>
              </a:lnSpc>
            </a:pPr>
            <a:r>
              <a:rPr lang="en-US" sz="1839">
                <a:solidFill>
                  <a:srgbClr val="000000"/>
                </a:solidFill>
                <a:latin typeface="Times Neue Roman"/>
              </a:rPr>
              <a:t>Samruddhi Hindlekar    21060641041</a:t>
            </a:r>
          </a:p>
          <a:p>
            <a:pPr>
              <a:lnSpc>
                <a:spcPts val="3679"/>
              </a:lnSpc>
            </a:pPr>
            <a:r>
              <a:rPr lang="en-US" sz="1839">
                <a:solidFill>
                  <a:srgbClr val="000000"/>
                </a:solidFill>
                <a:latin typeface="Times Neue Roman"/>
              </a:rPr>
              <a:t>Sarvesh Sawant            21060641044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926599" y="822674"/>
            <a:ext cx="827001" cy="580168"/>
            <a:chOff x="0" y="0"/>
            <a:chExt cx="1793623" cy="12582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l="l" t="t" r="r" b="b"/>
              <a:pathLst>
                <a:path w="1793623" h="1258286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30583"/>
            <a:ext cx="6019746" cy="884617"/>
            <a:chOff x="0" y="0"/>
            <a:chExt cx="8026329" cy="117948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231826" cy="1179489"/>
              <a:chOff x="0" y="0"/>
              <a:chExt cx="3440139" cy="56107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440139" cy="561077"/>
              </a:xfrm>
              <a:custGeom>
                <a:avLst/>
                <a:gdLst/>
                <a:ahLst/>
                <a:cxnLst/>
                <a:rect l="l" t="t" r="r" b="b"/>
                <a:pathLst>
                  <a:path w="3440139" h="561077">
                    <a:moveTo>
                      <a:pt x="0" y="0"/>
                    </a:moveTo>
                    <a:lnTo>
                      <a:pt x="3440139" y="0"/>
                    </a:lnTo>
                    <a:lnTo>
                      <a:pt x="3440139" y="561077"/>
                    </a:lnTo>
                    <a:lnTo>
                      <a:pt x="0" y="561077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2788028" y="577926"/>
              <a:ext cx="5238300" cy="0"/>
            </a:xfrm>
            <a:prstGeom prst="line">
              <a:avLst/>
            </a:prstGeom>
            <a:ln w="762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216708" y="1778308"/>
            <a:ext cx="5536892" cy="553689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r="-50093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77196" y="628497"/>
            <a:ext cx="4069706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181" y="992157"/>
            <a:ext cx="5721384" cy="232752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3719" y="3624484"/>
            <a:ext cx="3396658" cy="248570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7196" y="27153"/>
            <a:ext cx="5721384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Montserrat Extra-Bold"/>
              </a:rPr>
              <a:t>APPLICATIONS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70675"/>
            <a:ext cx="4956332" cy="4663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endParaRPr/>
          </a:p>
          <a:p>
            <a:pPr marL="310898" lvl="1" indent="-155449">
              <a:lnSpc>
                <a:spcPts val="2880"/>
              </a:lnSpc>
              <a:buFont typeface="Arial"/>
              <a:buChar char="•"/>
            </a:pPr>
            <a:r>
              <a:rPr lang="en-US" sz="1440">
                <a:solidFill>
                  <a:srgbClr val="000000"/>
                </a:solidFill>
                <a:latin typeface="Poppins Light Bold"/>
              </a:rPr>
              <a:t>Application in Hospitals:</a:t>
            </a: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  <a:p>
            <a:pPr marL="310898" lvl="1" indent="-155449">
              <a:lnSpc>
                <a:spcPts val="2880"/>
              </a:lnSpc>
              <a:buFont typeface="Arial"/>
              <a:buChar char="•"/>
            </a:pPr>
            <a:r>
              <a:rPr lang="en-US" sz="1440">
                <a:solidFill>
                  <a:srgbClr val="000000"/>
                </a:solidFill>
                <a:latin typeface="Poppins Light Bold"/>
              </a:rPr>
              <a:t> Application in Automotive Industry:</a:t>
            </a: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  <a:p>
            <a:pPr>
              <a:lnSpc>
                <a:spcPts val="2880"/>
              </a:lnSpc>
            </a:pPr>
            <a:endParaRPr lang="en-US" sz="1440">
              <a:solidFill>
                <a:srgbClr val="000000"/>
              </a:solidFill>
              <a:latin typeface="Poppins Light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93" y="507551"/>
            <a:ext cx="9832787" cy="1804497"/>
            <a:chOff x="0" y="0"/>
            <a:chExt cx="13110382" cy="24059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110382" cy="2405997"/>
              <a:chOff x="0" y="0"/>
              <a:chExt cx="6236536" cy="114451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236536" cy="1144519"/>
              </a:xfrm>
              <a:custGeom>
                <a:avLst/>
                <a:gdLst/>
                <a:ahLst/>
                <a:cxnLst/>
                <a:rect l="l" t="t" r="r" b="b"/>
                <a:pathLst>
                  <a:path w="6236536" h="1144519">
                    <a:moveTo>
                      <a:pt x="0" y="0"/>
                    </a:moveTo>
                    <a:lnTo>
                      <a:pt x="6236536" y="0"/>
                    </a:lnTo>
                    <a:lnTo>
                      <a:pt x="6236536" y="1144519"/>
                    </a:lnTo>
                    <a:lnTo>
                      <a:pt x="0" y="1144519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8485851" y="1217184"/>
              <a:ext cx="4624531" cy="0"/>
            </a:xfrm>
            <a:prstGeom prst="line">
              <a:avLst/>
            </a:prstGeom>
            <a:ln w="8128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48640" y="1324074"/>
            <a:ext cx="6647109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Montserrat Extra-Bold"/>
              </a:rPr>
              <a:t>MINITAB ANALYSIS</a:t>
            </a:r>
          </a:p>
        </p:txBody>
      </p:sp>
      <p:sp>
        <p:nvSpPr>
          <p:cNvPr id="7" name="AutoShape 7"/>
          <p:cNvSpPr/>
          <p:nvPr/>
        </p:nvSpPr>
        <p:spPr>
          <a:xfrm>
            <a:off x="3813311" y="6687682"/>
            <a:ext cx="1651893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71419" y="2530219"/>
            <a:ext cx="7743812" cy="439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2"/>
              </a:lnSpc>
            </a:pPr>
            <a:r>
              <a:rPr lang="en-US" sz="1979">
                <a:solidFill>
                  <a:srgbClr val="000000"/>
                </a:solidFill>
                <a:latin typeface="Times Neue Roman"/>
              </a:rPr>
              <a:t>Let us obtain the output in Minitab !</a:t>
            </a:r>
          </a:p>
          <a:p>
            <a:pPr>
              <a:lnSpc>
                <a:spcPts val="2672"/>
              </a:lnSpc>
            </a:pPr>
            <a:endParaRPr lang="en-US" sz="1979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672"/>
              </a:lnSpc>
            </a:pPr>
            <a:r>
              <a:rPr lang="en-US" sz="1979">
                <a:solidFill>
                  <a:srgbClr val="000000"/>
                </a:solidFill>
                <a:latin typeface="Times Neue Roman"/>
              </a:rPr>
              <a:t>Hypothesis for ANOVA:</a:t>
            </a:r>
          </a:p>
          <a:p>
            <a:pPr>
              <a:lnSpc>
                <a:spcPts val="2672"/>
              </a:lnSpc>
            </a:pPr>
            <a:endParaRPr lang="en-US" sz="1979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672"/>
              </a:lnSpc>
            </a:pPr>
            <a:r>
              <a:rPr lang="en-US" sz="1979">
                <a:solidFill>
                  <a:srgbClr val="000000"/>
                </a:solidFill>
                <a:latin typeface="Times Neue Roman"/>
              </a:rPr>
              <a:t>H01: There is no significant difference in the mean of part measurements.</a:t>
            </a:r>
          </a:p>
          <a:p>
            <a:pPr>
              <a:lnSpc>
                <a:spcPts val="2672"/>
              </a:lnSpc>
            </a:pPr>
            <a:r>
              <a:rPr lang="en-US" sz="1979">
                <a:solidFill>
                  <a:srgbClr val="000000"/>
                </a:solidFill>
                <a:latin typeface="Times Neue Roman"/>
              </a:rPr>
              <a:t>H11: There is a significant difference in the mean of part measurements.</a:t>
            </a:r>
          </a:p>
          <a:p>
            <a:pPr>
              <a:lnSpc>
                <a:spcPts val="2672"/>
              </a:lnSpc>
            </a:pPr>
            <a:r>
              <a:rPr lang="en-US" sz="1979">
                <a:solidFill>
                  <a:srgbClr val="000000"/>
                </a:solidFill>
                <a:latin typeface="Times Neue Roman"/>
              </a:rPr>
              <a:t>H02: There is no significant difference in the mean of operators measurements.</a:t>
            </a:r>
          </a:p>
          <a:p>
            <a:pPr>
              <a:lnSpc>
                <a:spcPts val="2672"/>
              </a:lnSpc>
            </a:pPr>
            <a:r>
              <a:rPr lang="en-US" sz="1979">
                <a:solidFill>
                  <a:srgbClr val="000000"/>
                </a:solidFill>
                <a:latin typeface="Times Neue Roman"/>
              </a:rPr>
              <a:t>H12: There is a significant difference in the mean of operators  measurements.</a:t>
            </a:r>
          </a:p>
          <a:p>
            <a:pPr>
              <a:lnSpc>
                <a:spcPts val="2672"/>
              </a:lnSpc>
            </a:pPr>
            <a:r>
              <a:rPr lang="en-US" sz="1979">
                <a:solidFill>
                  <a:srgbClr val="000000"/>
                </a:solidFill>
                <a:latin typeface="Times Neue Roman"/>
              </a:rPr>
              <a:t>H03: There is no interaction effect between parts and operators.</a:t>
            </a:r>
          </a:p>
          <a:p>
            <a:pPr>
              <a:lnSpc>
                <a:spcPts val="2672"/>
              </a:lnSpc>
            </a:pPr>
            <a:r>
              <a:rPr lang="en-US" sz="1979">
                <a:solidFill>
                  <a:srgbClr val="000000"/>
                </a:solidFill>
                <a:latin typeface="Times Neue Roman"/>
              </a:rPr>
              <a:t>H13: There is an interaction effect between parts and operators.</a:t>
            </a:r>
          </a:p>
          <a:p>
            <a:pPr>
              <a:lnSpc>
                <a:spcPts val="2672"/>
              </a:lnSpc>
            </a:pPr>
            <a:endParaRPr lang="en-US" sz="1979">
              <a:solidFill>
                <a:srgbClr val="000000"/>
              </a:solidFill>
              <a:latin typeface="Times Neue Roman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855" b="15761"/>
          <a:stretch>
            <a:fillRect/>
          </a:stretch>
        </p:blipFill>
        <p:spPr>
          <a:xfrm>
            <a:off x="7641680" y="2910799"/>
            <a:ext cx="1983670" cy="353645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641680" y="6522264"/>
            <a:ext cx="1983670" cy="452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000000"/>
                </a:solidFill>
                <a:latin typeface="Times Neue Roman"/>
              </a:rPr>
              <a:t>Rearranged data used for analysis in Minitab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09901" y="3120851"/>
            <a:ext cx="1229238" cy="122923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51743" y="1097280"/>
            <a:ext cx="6450114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1852" y="1282065"/>
            <a:ext cx="5059837" cy="5446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326526" y="6824165"/>
            <a:ext cx="3100548" cy="22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spc="53">
                <a:solidFill>
                  <a:srgbClr val="2D8BBA"/>
                </a:solidFill>
                <a:latin typeface="Times Neue Roman"/>
              </a:rPr>
              <a:t>ANOVA AND GAGE R &amp; 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787" y="434023"/>
            <a:ext cx="9476026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Extra-Bold"/>
              </a:rPr>
              <a:t>GAGE R &amp; R - OUTPUT WINDOW SESSION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1743" y="1097280"/>
            <a:ext cx="6450114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38787" y="434023"/>
            <a:ext cx="9476026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Extra-Bold"/>
              </a:rPr>
              <a:t>GAGE R &amp; R - OUTPUT WINDOW SESSION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8698" y="1448332"/>
            <a:ext cx="8876204" cy="548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 Bold"/>
              </a:rPr>
              <a:t>1) From ANOVA Table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 Bold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There is significance difference in  the mean between </a:t>
            </a:r>
            <a:r>
              <a:rPr lang="en-US" sz="2199">
                <a:solidFill>
                  <a:srgbClr val="000000"/>
                </a:solidFill>
                <a:latin typeface="Times Neue Roman Bold"/>
              </a:rPr>
              <a:t>parts , operators </a:t>
            </a:r>
            <a:r>
              <a:rPr lang="en-US" sz="2199">
                <a:solidFill>
                  <a:srgbClr val="000000"/>
                </a:solidFill>
                <a:latin typeface="Times Neue Roman"/>
              </a:rPr>
              <a:t>and there is interaction effect of </a:t>
            </a:r>
            <a:r>
              <a:rPr lang="en-US" sz="2199">
                <a:solidFill>
                  <a:srgbClr val="000000"/>
                </a:solidFill>
                <a:latin typeface="Times Neue Roman Bold"/>
              </a:rPr>
              <a:t>part &amp; operator.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 Bold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 Bold"/>
              </a:rPr>
              <a:t>2) Gage R &amp; R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Percentage Contribution: 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       Total Gage R &amp; R&lt; 1% -   Measurement System is acceptable.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"/>
            </a:endParaRP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Percentage Study Variance: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       Total Gage R &amp; R&lt; 10% - Measurement System is acceptable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09901" y="3120851"/>
            <a:ext cx="1229238" cy="122923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51743" y="731520"/>
            <a:ext cx="6450114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35511" y="993762"/>
            <a:ext cx="7666602" cy="582494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85112" y="6913956"/>
            <a:ext cx="3983375" cy="22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spc="53">
                <a:solidFill>
                  <a:srgbClr val="2D8BBA"/>
                </a:solidFill>
                <a:latin typeface="Times Neue Roman"/>
              </a:rPr>
              <a:t>GAGE R &amp; R - GRPAHICAL SESSION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9039" y="193676"/>
            <a:ext cx="9476026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Extra-Bold"/>
              </a:rPr>
              <a:t>GAGE R &amp; R - OUTPUT GRAPHICAL SESSION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1743" y="731520"/>
            <a:ext cx="6450114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39039" y="973095"/>
            <a:ext cx="9334469" cy="665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 Bold"/>
              </a:rPr>
              <a:t>1) Components of Variation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Most variation is due to difference in parts.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 Bold"/>
              </a:rPr>
              <a:t>2) Measurement by part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The distribution of Length, Breadth and Width are different from one another. 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 Bold"/>
              </a:rPr>
              <a:t>3) S and Xbar Chart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Most points out of control- Variation is mainly due to the difference between parts.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4</a:t>
            </a:r>
            <a:r>
              <a:rPr lang="en-US" sz="2199">
                <a:solidFill>
                  <a:srgbClr val="000000"/>
                </a:solidFill>
                <a:latin typeface="Times Neue Roman Bold"/>
              </a:rPr>
              <a:t>) Measurement by operators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Difference in mean starts after operator 20.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 Bold"/>
              </a:rPr>
              <a:t>5) Parts and Operator Interaction</a:t>
            </a:r>
          </a:p>
          <a:p>
            <a:pPr marL="474979" lvl="1" indent="-237490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There is significant interaction between parts and the operator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000000"/>
              </a:solidFill>
              <a:latin typeface="Times Neue Roman"/>
            </a:endParaR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Times Neue Roman"/>
              </a:rPr>
              <a:t>    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9039" y="193676"/>
            <a:ext cx="9476026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Extra-Bold"/>
              </a:rPr>
              <a:t>GAGE R &amp; R - OUTPUT GRAPHICAL SESSION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99036" y="887551"/>
            <a:ext cx="1979233" cy="5696129"/>
            <a:chOff x="0" y="0"/>
            <a:chExt cx="1255347" cy="3612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5347" cy="3612823"/>
            </a:xfrm>
            <a:custGeom>
              <a:avLst/>
              <a:gdLst/>
              <a:ahLst/>
              <a:cxnLst/>
              <a:rect l="l" t="t" r="r" b="b"/>
              <a:pathLst>
                <a:path w="1255347" h="3612823">
                  <a:moveTo>
                    <a:pt x="0" y="0"/>
                  </a:moveTo>
                  <a:lnTo>
                    <a:pt x="1255347" y="0"/>
                  </a:lnTo>
                  <a:lnTo>
                    <a:pt x="1255347" y="3612823"/>
                  </a:lnTo>
                  <a:lnTo>
                    <a:pt x="0" y="3612823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031695" y="5925496"/>
            <a:ext cx="827001" cy="580168"/>
            <a:chOff x="0" y="0"/>
            <a:chExt cx="1793623" cy="12582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l="l" t="t" r="r" b="b"/>
              <a:pathLst>
                <a:path w="1793623" h="1258286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16108" y="436066"/>
            <a:ext cx="5721384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Montserrat Extra-Bold"/>
              </a:rPr>
              <a:t>REFERENCES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031695" y="809536"/>
            <a:ext cx="827001" cy="580168"/>
            <a:chOff x="0" y="0"/>
            <a:chExt cx="1793623" cy="12582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l="l" t="t" r="r" b="b"/>
              <a:pathLst>
                <a:path w="1793623" h="1258286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602608" y="1725841"/>
            <a:ext cx="7842588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ue Roman"/>
              </a:rPr>
              <a:t>Hessing, T. (). Gage Repeatability and Reproducibility (R&amp;R). sixsigmastudyguide.com. </a:t>
            </a: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ue Roman"/>
              </a:rPr>
              <a:t> https://sixsigmastudyguide.com/repeatability-and- reproducibility-rr/ </a:t>
            </a:r>
          </a:p>
          <a:p>
            <a:pPr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100"/>
              </a:lnSpc>
            </a:pPr>
            <a:r>
              <a:rPr lang="en-US" sz="1500" spc="-24">
                <a:solidFill>
                  <a:srgbClr val="000000"/>
                </a:solidFill>
                <a:latin typeface="Times Neue Roman"/>
              </a:rPr>
              <a:t>Roberto Salazar. Six Sigma Gage R&amp;R Analysis with R. Towards Data Science.com.</a:t>
            </a: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ue Roman"/>
              </a:rPr>
              <a:t>https://towardsdatascience.com/six-sigma-gage-r-r-analysis-with-r-8a1eff6ed94b</a:t>
            </a:r>
          </a:p>
          <a:p>
            <a:pPr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ue Roman"/>
              </a:rPr>
              <a:t>GERGER, Ö. G. D. A. Conducting a Gage R &amp; R Study: An Application Example in Automotive Industry.</a:t>
            </a:r>
          </a:p>
          <a:p>
            <a:pPr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ue Roman"/>
              </a:rPr>
              <a:t>Erdmann, T. P., Does, R. J., &amp; Bisgaard, S. (2009). Quality quandaries*: a gage R&amp;R study in a hospital. Quality Engineering, 22(1), 46-53.</a:t>
            </a:r>
          </a:p>
          <a:p>
            <a:pPr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Times Neue Roman"/>
              </a:rPr>
              <a:t> [LEARN &amp; APPLY : Lean and Six Sigma]. (2019, April 28). GRR - Gage R&amp;R Study (Crossed): MSA Tools with Examples | GRR Study.YouTube. https://www.youtube.com/watch?v=6sRN1lCTqSM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2000"/>
          </a:blip>
          <a:srcRect l="5218" r="5218"/>
          <a:stretch>
            <a:fillRect/>
          </a:stretch>
        </p:blipFill>
        <p:spPr>
          <a:xfrm>
            <a:off x="-30875" y="755"/>
            <a:ext cx="9815351" cy="731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83688" y="2752945"/>
            <a:ext cx="10120975" cy="1809310"/>
            <a:chOff x="0" y="0"/>
            <a:chExt cx="4470210" cy="7991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70210" cy="799132"/>
            </a:xfrm>
            <a:custGeom>
              <a:avLst/>
              <a:gdLst/>
              <a:ahLst/>
              <a:cxnLst/>
              <a:rect l="l" t="t" r="r" b="b"/>
              <a:pathLst>
                <a:path w="4470210" h="799132">
                  <a:moveTo>
                    <a:pt x="0" y="0"/>
                  </a:moveTo>
                  <a:lnTo>
                    <a:pt x="4470210" y="0"/>
                  </a:lnTo>
                  <a:lnTo>
                    <a:pt x="4470210" y="799132"/>
                  </a:lnTo>
                  <a:lnTo>
                    <a:pt x="0" y="799132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48640" y="3030078"/>
            <a:ext cx="8656320" cy="1227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2"/>
              </a:lnSpc>
            </a:pPr>
            <a:r>
              <a:rPr lang="en-US" sz="7881" spc="157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527" b="10527"/>
          <a:stretch>
            <a:fillRect/>
          </a:stretch>
        </p:blipFill>
        <p:spPr>
          <a:xfrm>
            <a:off x="-38363" y="-97864"/>
            <a:ext cx="9830326" cy="358276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24387" y="1191045"/>
            <a:ext cx="10202374" cy="1247250"/>
            <a:chOff x="0" y="0"/>
            <a:chExt cx="5771001" cy="7055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71001" cy="705511"/>
            </a:xfrm>
            <a:custGeom>
              <a:avLst/>
              <a:gdLst/>
              <a:ahLst/>
              <a:cxnLst/>
              <a:rect l="l" t="t" r="r" b="b"/>
              <a:pathLst>
                <a:path w="5771001" h="705511">
                  <a:moveTo>
                    <a:pt x="0" y="0"/>
                  </a:moveTo>
                  <a:lnTo>
                    <a:pt x="5771001" y="0"/>
                  </a:lnTo>
                  <a:lnTo>
                    <a:pt x="5771001" y="705511"/>
                  </a:lnTo>
                  <a:lnTo>
                    <a:pt x="0" y="705511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8277" y="4885820"/>
            <a:ext cx="673098" cy="6730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577706" y="5558918"/>
            <a:ext cx="800163" cy="6621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58277" y="3705611"/>
            <a:ext cx="673098" cy="6730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8277" y="6063743"/>
            <a:ext cx="673098" cy="6730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641238" y="4378710"/>
            <a:ext cx="673098" cy="67309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05443" y="1261707"/>
            <a:ext cx="8290560" cy="925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5"/>
              </a:lnSpc>
            </a:pPr>
            <a:r>
              <a:rPr lang="en-US" sz="5382">
                <a:solidFill>
                  <a:srgbClr val="FFFFFF"/>
                </a:solidFill>
                <a:latin typeface="Montserrat Extra-Bold"/>
              </a:rPr>
              <a:t>TABLE OF 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0450" y="3890269"/>
            <a:ext cx="3170459" cy="29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1739">
                <a:solidFill>
                  <a:srgbClr val="000000"/>
                </a:solidFill>
                <a:latin typeface="Times Neue Roman Bold"/>
              </a:rPr>
              <a:t>1)  About the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0450" y="5070477"/>
            <a:ext cx="3170459" cy="29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1739">
                <a:solidFill>
                  <a:srgbClr val="000000"/>
                </a:solidFill>
                <a:latin typeface="Times Neue Roman Bold"/>
              </a:rPr>
              <a:t>2)  CUMSUM Chart.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0450" y="6248400"/>
            <a:ext cx="2962421" cy="29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1739">
                <a:solidFill>
                  <a:srgbClr val="000000"/>
                </a:solidFill>
                <a:latin typeface="Times Neue Roman Bold"/>
              </a:rPr>
              <a:t>3) Gage R &amp; R Analysis.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88963" y="5743174"/>
            <a:ext cx="3207040" cy="29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1739">
                <a:solidFill>
                  <a:srgbClr val="000000"/>
                </a:solidFill>
                <a:latin typeface="Times Neue Roman Bold"/>
              </a:rPr>
              <a:t>5) Result and Conclusion.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15040" y="4568447"/>
            <a:ext cx="3207040" cy="298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5"/>
              </a:lnSpc>
            </a:pPr>
            <a:r>
              <a:rPr lang="en-US" sz="1739">
                <a:solidFill>
                  <a:srgbClr val="000000"/>
                </a:solidFill>
                <a:latin typeface="Times Neue Roman Bold"/>
              </a:rPr>
              <a:t>4) Applications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42449" y="5911068"/>
            <a:ext cx="3928725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319989" y="1881589"/>
            <a:ext cx="5433611" cy="543361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10007" r="-47534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375059" y="1135950"/>
            <a:ext cx="4956332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b="19206"/>
          <a:stretch>
            <a:fillRect/>
          </a:stretch>
        </p:blipFill>
        <p:spPr>
          <a:xfrm>
            <a:off x="1144630" y="3593794"/>
            <a:ext cx="1995639" cy="35670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5059" y="316859"/>
            <a:ext cx="6465303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Montserrat Extra-Bold"/>
              </a:rPr>
              <a:t>ABOUT THE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5059" y="1412427"/>
            <a:ext cx="5372484" cy="23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379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Times Neue Roman"/>
              </a:rPr>
              <a:t>20 operators are measuring the dimensions of the single product the length , breadth and height and the measurements are taken for 16 units.</a:t>
            </a:r>
          </a:p>
          <a:p>
            <a:pPr marL="410209" lvl="1" indent="-205105">
              <a:lnSpc>
                <a:spcPts val="3799"/>
              </a:lnSpc>
              <a:buFont typeface="Arial"/>
              <a:buChar char="•"/>
            </a:pPr>
            <a:r>
              <a:rPr lang="en-US" sz="1899" dirty="0">
                <a:solidFill>
                  <a:srgbClr val="000000"/>
                </a:solidFill>
                <a:latin typeface="Times Neue Roman"/>
              </a:rPr>
              <a:t>Glimpse of the data:</a:t>
            </a:r>
          </a:p>
          <a:p>
            <a:pPr>
              <a:lnSpc>
                <a:spcPts val="3338"/>
              </a:lnSpc>
            </a:pPr>
            <a:endParaRPr lang="en-US" sz="1899" dirty="0">
              <a:solidFill>
                <a:srgbClr val="000000"/>
              </a:solidFill>
              <a:latin typeface="Times Neue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93" y="507551"/>
            <a:ext cx="9832787" cy="1804497"/>
            <a:chOff x="0" y="0"/>
            <a:chExt cx="13110382" cy="240599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110382" cy="2405997"/>
              <a:chOff x="0" y="0"/>
              <a:chExt cx="6236536" cy="114451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236536" cy="1144519"/>
              </a:xfrm>
              <a:custGeom>
                <a:avLst/>
                <a:gdLst/>
                <a:ahLst/>
                <a:cxnLst/>
                <a:rect l="l" t="t" r="r" b="b"/>
                <a:pathLst>
                  <a:path w="6236536" h="1144519">
                    <a:moveTo>
                      <a:pt x="0" y="0"/>
                    </a:moveTo>
                    <a:lnTo>
                      <a:pt x="6236536" y="0"/>
                    </a:lnTo>
                    <a:lnTo>
                      <a:pt x="6236536" y="1144519"/>
                    </a:lnTo>
                    <a:lnTo>
                      <a:pt x="0" y="1144519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8485851" y="1217184"/>
              <a:ext cx="4624531" cy="0"/>
            </a:xfrm>
            <a:prstGeom prst="line">
              <a:avLst/>
            </a:prstGeom>
            <a:ln w="8128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48640" y="1324074"/>
            <a:ext cx="5614374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Montserrat Extra-Bold"/>
              </a:rPr>
              <a:t>CUSUM CHARTS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6183" y="2748336"/>
            <a:ext cx="8181235" cy="412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>
              <a:lnSpc>
                <a:spcPts val="379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imes Neue Roman"/>
              </a:rPr>
              <a:t>A cumulative sum chart (CUSUM) is a type of control chart used to detect the deviation of the individual values or subgroup mean from the adjusted target value</a:t>
            </a:r>
          </a:p>
          <a:p>
            <a:pPr marL="410209" lvl="1" indent="-205105">
              <a:lnSpc>
                <a:spcPts val="379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imes Neue Roman"/>
              </a:rPr>
              <a:t>The basic advantage of CUSUM chart is that it is more sensitive to the small shift of the process mean when compared to the Shewhart charts </a:t>
            </a:r>
          </a:p>
          <a:p>
            <a:pPr marL="410209" lvl="1" indent="-205105">
              <a:lnSpc>
                <a:spcPts val="379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imes Neue Roman"/>
              </a:rPr>
              <a:t>As our Data consisted observation was from 20 different operators CUSUM was used to identify if there was shift in mean with the change in operator</a:t>
            </a:r>
          </a:p>
          <a:p>
            <a:pPr>
              <a:lnSpc>
                <a:spcPts val="3679"/>
              </a:lnSpc>
            </a:pPr>
            <a:endParaRPr lang="en-US" sz="1899">
              <a:solidFill>
                <a:srgbClr val="000000"/>
              </a:solidFill>
              <a:latin typeface="Times Neue Roman"/>
            </a:endParaRPr>
          </a:p>
          <a:p>
            <a:pPr>
              <a:lnSpc>
                <a:spcPts val="2880"/>
              </a:lnSpc>
            </a:pPr>
            <a:endParaRPr lang="en-US" sz="1899">
              <a:solidFill>
                <a:srgbClr val="000000"/>
              </a:solidFill>
              <a:latin typeface="Times Neue Roman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3311" y="6687682"/>
            <a:ext cx="1651893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09901" y="3120851"/>
            <a:ext cx="1229238" cy="122923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651743" y="1097280"/>
            <a:ext cx="6450114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6388" y="1373960"/>
            <a:ext cx="3542265" cy="236151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141741" y="1388784"/>
            <a:ext cx="3520029" cy="23466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86388" y="4350089"/>
            <a:ext cx="3542265" cy="236151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374410" y="3766393"/>
            <a:ext cx="1478757" cy="46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spc="53">
                <a:solidFill>
                  <a:srgbClr val="2D8BBA"/>
                </a:solidFill>
                <a:latin typeface="Montserrat Extra-Bold"/>
              </a:rPr>
              <a:t>SHIFT IN MEAN OF WIDTH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3388" y="6740174"/>
            <a:ext cx="1478757" cy="46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spc="53">
                <a:solidFill>
                  <a:srgbClr val="2D8BBA"/>
                </a:solidFill>
                <a:latin typeface="Montserrat Extra-Bold"/>
              </a:rPr>
              <a:t>SHIFT IN MEAN OF HEIGHT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3388" y="3766393"/>
            <a:ext cx="1478757" cy="462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spc="53">
                <a:solidFill>
                  <a:srgbClr val="2D8BBA"/>
                </a:solidFill>
                <a:latin typeface="Montserrat Extra-Bold"/>
              </a:rPr>
              <a:t>SHIFT IN MEAN OF LENGTH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4014" y="280035"/>
            <a:ext cx="7805572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Montserrat Extra-Bold"/>
              </a:rPr>
              <a:t>CUSUM CHARTS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8938" y="4302464"/>
            <a:ext cx="5485636" cy="2722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ue Roman"/>
              </a:rPr>
              <a:t>For length there is an upward shift in mean for operator 2,4,5,6,7 and 9 and downward  shift in mean for operator 19.</a:t>
            </a:r>
          </a:p>
          <a:p>
            <a:pPr marL="388620" lvl="1" indent="-194310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ue Roman"/>
              </a:rPr>
              <a:t>For width there is upward shift in mean for operator 3 and downward shift in mean for operator 4,5,6,7 and 8. </a:t>
            </a:r>
          </a:p>
          <a:p>
            <a:pPr marL="388620" lvl="1" indent="-194310">
              <a:lnSpc>
                <a:spcPts val="270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ue Roman"/>
              </a:rPr>
              <a:t>For height there is no significant shift in mean but operator 4 has near significant downward shift in mean.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8608" y="373808"/>
            <a:ext cx="9850817" cy="2170059"/>
            <a:chOff x="0" y="0"/>
            <a:chExt cx="6855288" cy="15101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55288" cy="1510167"/>
            </a:xfrm>
            <a:custGeom>
              <a:avLst/>
              <a:gdLst/>
              <a:ahLst/>
              <a:cxnLst/>
              <a:rect l="l" t="t" r="r" b="b"/>
              <a:pathLst>
                <a:path w="6855288" h="1510167">
                  <a:moveTo>
                    <a:pt x="0" y="0"/>
                  </a:moveTo>
                  <a:lnTo>
                    <a:pt x="6855288" y="0"/>
                  </a:lnTo>
                  <a:lnTo>
                    <a:pt x="6855288" y="1510167"/>
                  </a:lnTo>
                  <a:lnTo>
                    <a:pt x="0" y="1510167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4205854" y="6409324"/>
            <a:ext cx="3338670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5400000">
            <a:off x="-795391" y="2416376"/>
            <a:ext cx="5691077" cy="3201191"/>
            <a:chOff x="0" y="0"/>
            <a:chExt cx="112890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solidFill>
              <a:srgbClr val="18445D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763574" y="2446571"/>
            <a:ext cx="5632203" cy="26420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36260" y="1066658"/>
            <a:ext cx="4115808" cy="921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66"/>
              </a:lnSpc>
            </a:pPr>
            <a:r>
              <a:rPr lang="en-US" sz="5404">
                <a:solidFill>
                  <a:srgbClr val="FFFFFF"/>
                </a:solidFill>
                <a:latin typeface="Alegreya Bold"/>
              </a:rPr>
              <a:t>GAGE  R &amp; 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75675" y="2908120"/>
            <a:ext cx="4836978" cy="3148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3385" lvl="1" indent="-196693" algn="just">
              <a:lnSpc>
                <a:spcPts val="3644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Times Neue Roman"/>
              </a:rPr>
              <a:t>What is a gage? </a:t>
            </a:r>
          </a:p>
          <a:p>
            <a:pPr algn="just">
              <a:lnSpc>
                <a:spcPts val="3644"/>
              </a:lnSpc>
            </a:pPr>
            <a:r>
              <a:rPr lang="en-US" sz="1822">
                <a:solidFill>
                  <a:srgbClr val="000000"/>
                </a:solidFill>
                <a:latin typeface="Times Neue Roman"/>
              </a:rPr>
              <a:t>A gage is a tool for measurement. </a:t>
            </a:r>
          </a:p>
          <a:p>
            <a:pPr marL="393385" lvl="1" indent="-196693" algn="just">
              <a:lnSpc>
                <a:spcPts val="3644"/>
              </a:lnSpc>
              <a:buFont typeface="Arial"/>
              <a:buChar char="•"/>
            </a:pPr>
            <a:r>
              <a:rPr lang="en-US" sz="1822">
                <a:solidFill>
                  <a:srgbClr val="000000"/>
                </a:solidFill>
                <a:latin typeface="Times Neue Roman"/>
              </a:rPr>
              <a:t>When is it used?</a:t>
            </a:r>
          </a:p>
          <a:p>
            <a:pPr algn="just">
              <a:lnSpc>
                <a:spcPts val="3644"/>
              </a:lnSpc>
            </a:pPr>
            <a:r>
              <a:rPr lang="en-US" sz="1822">
                <a:solidFill>
                  <a:srgbClr val="000000"/>
                </a:solidFill>
                <a:latin typeface="Times Neue Roman"/>
              </a:rPr>
              <a:t>Gage R&amp;R is very important when new workers are assigned, new tools are used, or any significant process change.</a:t>
            </a:r>
          </a:p>
          <a:p>
            <a:pPr algn="just">
              <a:lnSpc>
                <a:spcPts val="3644"/>
              </a:lnSpc>
            </a:pPr>
            <a:endParaRPr lang="en-US" sz="1822">
              <a:solidFill>
                <a:srgbClr val="000000"/>
              </a:solidFill>
              <a:latin typeface="Times Neue Rom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0026" y="1494314"/>
            <a:ext cx="1639467" cy="75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4476">
                <a:solidFill>
                  <a:srgbClr val="FFFFFF"/>
                </a:solidFill>
                <a:latin typeface="Alegreya"/>
              </a:rPr>
              <a:t>R &amp; 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4347" y="2561664"/>
            <a:ext cx="1770825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Poppins Bold Bold"/>
              </a:rPr>
              <a:t>Repeatability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8751" y="3089095"/>
            <a:ext cx="2182793" cy="1003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3"/>
              </a:lnSpc>
            </a:pPr>
            <a:r>
              <a:rPr lang="en-US" sz="1179">
                <a:solidFill>
                  <a:srgbClr val="FFFFFF"/>
                </a:solidFill>
                <a:latin typeface="Times Neue Roman"/>
              </a:rPr>
              <a:t>Variation between successive measurements of the same part, same characteristic, by the same person using the same gage.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7327" y="4561198"/>
            <a:ext cx="2025641" cy="422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9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Poppins Bold Bold"/>
              </a:rPr>
              <a:t>Reproducibility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131" y="5174935"/>
            <a:ext cx="2182793" cy="74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3"/>
              </a:lnSpc>
            </a:pPr>
            <a:r>
              <a:rPr lang="en-US" sz="1179">
                <a:solidFill>
                  <a:srgbClr val="FFFFFF"/>
                </a:solidFill>
                <a:latin typeface="Times Neue Roman"/>
              </a:rPr>
              <a:t>Variation seen in measurements taken by </a:t>
            </a:r>
            <a:r>
              <a:rPr lang="en-US" sz="1179">
                <a:solidFill>
                  <a:srgbClr val="FFFFFF"/>
                </a:solidFill>
                <a:latin typeface="Times Neue Roman Italics"/>
              </a:rPr>
              <a:t>different</a:t>
            </a:r>
            <a:r>
              <a:rPr lang="en-US" sz="1179">
                <a:solidFill>
                  <a:srgbClr val="FFFFFF"/>
                </a:solidFill>
                <a:latin typeface="Times Neue Roman"/>
              </a:rPr>
              <a:t> people on the same part, using the same tool.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754" y="5564395"/>
            <a:ext cx="10068633" cy="1465851"/>
            <a:chOff x="0" y="0"/>
            <a:chExt cx="6386124" cy="929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86124" cy="929730"/>
            </a:xfrm>
            <a:custGeom>
              <a:avLst/>
              <a:gdLst/>
              <a:ahLst/>
              <a:cxnLst/>
              <a:rect l="l" t="t" r="r" b="b"/>
              <a:pathLst>
                <a:path w="6386124" h="929730">
                  <a:moveTo>
                    <a:pt x="0" y="0"/>
                  </a:moveTo>
                  <a:lnTo>
                    <a:pt x="6386124" y="0"/>
                  </a:lnTo>
                  <a:lnTo>
                    <a:pt x="6386124" y="929730"/>
                  </a:lnTo>
                  <a:lnTo>
                    <a:pt x="0" y="929730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022080" y="6003512"/>
            <a:ext cx="827001" cy="580168"/>
            <a:chOff x="0" y="0"/>
            <a:chExt cx="1793623" cy="12582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l="l" t="t" r="r" b="b"/>
              <a:pathLst>
                <a:path w="1793623" h="1258286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31695" y="875229"/>
            <a:ext cx="827001" cy="580168"/>
            <a:chOff x="0" y="0"/>
            <a:chExt cx="1793623" cy="12582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3623" cy="1258286"/>
            </a:xfrm>
            <a:custGeom>
              <a:avLst/>
              <a:gdLst/>
              <a:ahLst/>
              <a:cxnLst/>
              <a:rect l="l" t="t" r="r" b="b"/>
              <a:pathLst>
                <a:path w="1793623" h="1258286">
                  <a:moveTo>
                    <a:pt x="0" y="0"/>
                  </a:moveTo>
                  <a:lnTo>
                    <a:pt x="1793623" y="0"/>
                  </a:lnTo>
                  <a:lnTo>
                    <a:pt x="1793623" y="1258286"/>
                  </a:lnTo>
                  <a:lnTo>
                    <a:pt x="0" y="1258286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8640" y="731520"/>
            <a:ext cx="4590703" cy="19276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6613" y="3511122"/>
            <a:ext cx="4051195" cy="178425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58463" y="2251629"/>
            <a:ext cx="4296238" cy="233562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602517">
            <a:off x="4769532" y="64858"/>
            <a:ext cx="1784574" cy="141143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76613" y="5623633"/>
            <a:ext cx="5385206" cy="68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81"/>
              </a:lnSpc>
            </a:pPr>
            <a:r>
              <a:rPr lang="en-US" sz="4057">
                <a:solidFill>
                  <a:srgbClr val="FFFFFF"/>
                </a:solidFill>
                <a:latin typeface="Alegreya Bold"/>
              </a:rPr>
              <a:t>TYPES OF GAGE R &amp;  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72038" y="3305699"/>
            <a:ext cx="9525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0" y="280037"/>
            <a:ext cx="3584394" cy="356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ue Roman Bold"/>
              </a:rPr>
              <a:t>1.CROSSED GAGE R&amp;R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5581" y="3063207"/>
            <a:ext cx="299323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ue Roman Bold"/>
              </a:rPr>
              <a:t>2. NESTED GAGE R &amp; 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87926" y="1657269"/>
            <a:ext cx="3407688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imes Neue Roman Bold"/>
              </a:rPr>
              <a:t>3. EXPANDED GAGE R &amp; 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23010" y="399360"/>
            <a:ext cx="1277618" cy="62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1218">
                <a:solidFill>
                  <a:srgbClr val="000000"/>
                </a:solidFill>
                <a:latin typeface="Times Neue Roman Bold"/>
              </a:rPr>
              <a:t>Each operator measures each part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23852">
            <a:off x="3668540" y="2760329"/>
            <a:ext cx="1666723" cy="131822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861724" y="3011639"/>
            <a:ext cx="1277618" cy="62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</a:pPr>
            <a:r>
              <a:rPr lang="en-US" sz="1218">
                <a:solidFill>
                  <a:srgbClr val="000000"/>
                </a:solidFill>
                <a:latin typeface="Times Neue Roman Bold"/>
              </a:rPr>
              <a:t>Each operator measures different parts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9330893">
            <a:off x="5509762" y="3984793"/>
            <a:ext cx="1784574" cy="1411436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785679" y="4384197"/>
            <a:ext cx="1232741" cy="58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5"/>
              </a:lnSpc>
            </a:pPr>
            <a:r>
              <a:rPr lang="en-US" sz="1175">
                <a:solidFill>
                  <a:srgbClr val="000000"/>
                </a:solidFill>
                <a:latin typeface="Times Neue Roman Bold"/>
              </a:rPr>
              <a:t>More factors than operator and part are considered.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22308"/>
            <a:ext cx="12216280" cy="2241912"/>
            <a:chOff x="0" y="0"/>
            <a:chExt cx="16288373" cy="298921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6288373" cy="2989216"/>
              <a:chOff x="0" y="0"/>
              <a:chExt cx="6236536" cy="1144519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236536" cy="1144519"/>
              </a:xfrm>
              <a:custGeom>
                <a:avLst/>
                <a:gdLst/>
                <a:ahLst/>
                <a:cxnLst/>
                <a:rect l="l" t="t" r="r" b="b"/>
                <a:pathLst>
                  <a:path w="6236536" h="1144519">
                    <a:moveTo>
                      <a:pt x="0" y="0"/>
                    </a:moveTo>
                    <a:lnTo>
                      <a:pt x="6236536" y="0"/>
                    </a:lnTo>
                    <a:lnTo>
                      <a:pt x="6236536" y="1144519"/>
                    </a:lnTo>
                    <a:lnTo>
                      <a:pt x="0" y="1144519"/>
                    </a:lnTo>
                    <a:close/>
                  </a:path>
                </a:pathLst>
              </a:custGeom>
              <a:solidFill>
                <a:srgbClr val="18445D"/>
              </a:solidFill>
            </p:spPr>
          </p:sp>
        </p:grpSp>
        <p:sp>
          <p:nvSpPr>
            <p:cNvPr id="5" name="AutoShape 5"/>
            <p:cNvSpPr/>
            <p:nvPr/>
          </p:nvSpPr>
          <p:spPr>
            <a:xfrm>
              <a:off x="10542844" y="1512232"/>
              <a:ext cx="5745530" cy="0"/>
            </a:xfrm>
            <a:prstGeom prst="line">
              <a:avLst/>
            </a:prstGeom>
            <a:ln w="100982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405028" y="319271"/>
            <a:ext cx="8617052" cy="74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74"/>
              </a:lnSpc>
            </a:pPr>
            <a:r>
              <a:rPr lang="en-US" sz="4410">
                <a:solidFill>
                  <a:srgbClr val="FFFFFF"/>
                </a:solidFill>
                <a:latin typeface="Montserrat Extra-Bold"/>
              </a:rPr>
              <a:t>METHODS FOR GAGE R &amp; 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661" y="1381597"/>
            <a:ext cx="8955785" cy="536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8"/>
              </a:lnSpc>
            </a:pPr>
            <a:r>
              <a:rPr lang="en-US" sz="2200">
                <a:solidFill>
                  <a:srgbClr val="000000"/>
                </a:solidFill>
                <a:latin typeface="Times Neue Roman"/>
              </a:rPr>
              <a:t>Three methods to perform Gage R &amp; R:</a:t>
            </a:r>
          </a:p>
          <a:p>
            <a:pPr marL="474981" lvl="1" indent="-237491">
              <a:lnSpc>
                <a:spcPts val="4048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ue Roman Bold"/>
              </a:rPr>
              <a:t>Range Method:</a:t>
            </a:r>
            <a:r>
              <a:rPr lang="en-US" sz="2200">
                <a:solidFill>
                  <a:srgbClr val="000000"/>
                </a:solidFill>
                <a:latin typeface="Times Neue Roman"/>
              </a:rPr>
              <a:t> Provides a quick approximation of measurement variability but doesn't compute measurement system repeatability and reproducibility.</a:t>
            </a:r>
          </a:p>
          <a:p>
            <a:pPr marL="474981" lvl="1" indent="-237491">
              <a:lnSpc>
                <a:spcPts val="4048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ue Roman Bold"/>
              </a:rPr>
              <a:t>Average and Range method:</a:t>
            </a:r>
            <a:r>
              <a:rPr lang="en-US" sz="2200">
                <a:solidFill>
                  <a:srgbClr val="000000"/>
                </a:solidFill>
                <a:latin typeface="Times Neue Roman"/>
              </a:rPr>
              <a:t> Used for only crossed Gage R&amp;R. Provides estimate of measurement system's variability and also the repeatability and reproducibility. </a:t>
            </a:r>
          </a:p>
          <a:p>
            <a:pPr marL="474981" lvl="1" indent="-237491">
              <a:lnSpc>
                <a:spcPts val="4048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Times Neue Roman Bold"/>
              </a:rPr>
              <a:t>ANOVA:</a:t>
            </a:r>
            <a:r>
              <a:rPr lang="en-US" sz="2200">
                <a:solidFill>
                  <a:srgbClr val="000000"/>
                </a:solidFill>
                <a:latin typeface="Times Neue Roman"/>
              </a:rPr>
              <a:t> Most widely used method and gives high accuracy for estimates of measurement system reproducibility. It also quantifies the interaction effect between the operators and the parts.</a:t>
            </a:r>
          </a:p>
          <a:p>
            <a:pPr>
              <a:lnSpc>
                <a:spcPts val="2649"/>
              </a:lnSpc>
            </a:pPr>
            <a:endParaRPr lang="en-US" sz="2200">
              <a:solidFill>
                <a:srgbClr val="000000"/>
              </a:solidFill>
              <a:latin typeface="Times Neue Roman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3813311" y="6687682"/>
            <a:ext cx="1651893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459083" y="5966851"/>
            <a:ext cx="1125993" cy="12336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1775" y="836488"/>
            <a:ext cx="8186084" cy="0"/>
          </a:xfrm>
          <a:prstGeom prst="line">
            <a:avLst/>
          </a:prstGeom>
          <a:ln w="571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9294780" y="834583"/>
            <a:ext cx="562156" cy="5646034"/>
            <a:chOff x="0" y="0"/>
            <a:chExt cx="356553" cy="35810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6553" cy="3581049"/>
            </a:xfrm>
            <a:custGeom>
              <a:avLst/>
              <a:gdLst/>
              <a:ahLst/>
              <a:cxnLst/>
              <a:rect l="l" t="t" r="r" b="b"/>
              <a:pathLst>
                <a:path w="356553" h="3581049">
                  <a:moveTo>
                    <a:pt x="0" y="0"/>
                  </a:moveTo>
                  <a:lnTo>
                    <a:pt x="356553" y="0"/>
                  </a:lnTo>
                  <a:lnTo>
                    <a:pt x="356553" y="3581049"/>
                  </a:lnTo>
                  <a:lnTo>
                    <a:pt x="0" y="3581049"/>
                  </a:lnTo>
                  <a:close/>
                </a:path>
              </a:pathLst>
            </a:custGeom>
            <a:solidFill>
              <a:srgbClr val="18445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29134" y="2501535"/>
            <a:ext cx="1283643" cy="6451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04545" y="3127895"/>
            <a:ext cx="1469040" cy="7490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99681" y="2368869"/>
            <a:ext cx="2966638" cy="9104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69976" y="3156206"/>
            <a:ext cx="3545432" cy="8307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3698" y="4281835"/>
            <a:ext cx="365666" cy="39793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1775" y="211200"/>
            <a:ext cx="8793006" cy="53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Montserrat Extra-Bold"/>
              </a:rPr>
              <a:t>R &amp; R VARIATION USING ANOVA 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3698" y="1075372"/>
            <a:ext cx="8278382" cy="1415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95"/>
              </a:lnSpc>
            </a:pPr>
            <a:r>
              <a:rPr lang="en-US" sz="1639">
                <a:solidFill>
                  <a:srgbClr val="545454"/>
                </a:solidFill>
                <a:latin typeface="Times Neue Roman"/>
              </a:rPr>
              <a:t>t=Number of operators (22)</a:t>
            </a:r>
          </a:p>
          <a:p>
            <a:pPr>
              <a:lnSpc>
                <a:spcPts val="2295"/>
              </a:lnSpc>
            </a:pPr>
            <a:r>
              <a:rPr lang="en-US" sz="1639">
                <a:solidFill>
                  <a:srgbClr val="545454"/>
                </a:solidFill>
                <a:latin typeface="Times Neue Roman"/>
              </a:rPr>
              <a:t>r= Number of trials (16)</a:t>
            </a:r>
          </a:p>
          <a:p>
            <a:pPr>
              <a:lnSpc>
                <a:spcPts val="2295"/>
              </a:lnSpc>
            </a:pPr>
            <a:r>
              <a:rPr lang="en-US" sz="1639">
                <a:solidFill>
                  <a:srgbClr val="545454"/>
                </a:solidFill>
                <a:latin typeface="Times Neue Roman"/>
              </a:rPr>
              <a:t>p= Number of parts (3)</a:t>
            </a:r>
          </a:p>
          <a:p>
            <a:pPr>
              <a:lnSpc>
                <a:spcPts val="2295"/>
              </a:lnSpc>
            </a:pPr>
            <a:endParaRPr lang="en-US" sz="1639">
              <a:solidFill>
                <a:srgbClr val="545454"/>
              </a:solidFill>
              <a:latin typeface="Times Neue Roman"/>
            </a:endParaRPr>
          </a:p>
          <a:p>
            <a:pPr>
              <a:lnSpc>
                <a:spcPts val="2295"/>
              </a:lnSpc>
            </a:pPr>
            <a:r>
              <a:rPr lang="en-US" sz="1639">
                <a:solidFill>
                  <a:srgbClr val="545454"/>
                </a:solidFill>
                <a:latin typeface="Times Neue Roman Bold"/>
              </a:rPr>
              <a:t>Total SS = SS(Operators) + SS(Parts) + SS(Operation*Parts) + SS(Equipment)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0534" y="2630560"/>
            <a:ext cx="1415256" cy="33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1540">
                <a:solidFill>
                  <a:srgbClr val="000000"/>
                </a:solidFill>
                <a:latin typeface="Times Neue Roman Bold"/>
              </a:rPr>
              <a:t>SS(Operators) =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8799" y="3289829"/>
            <a:ext cx="937320" cy="3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440">
                <a:solidFill>
                  <a:srgbClr val="000000"/>
                </a:solidFill>
                <a:latin typeface="Times Neue Roman Bold"/>
              </a:rPr>
              <a:t>SS(Parts) =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3698" y="3848384"/>
            <a:ext cx="6957616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 Bold"/>
              </a:rPr>
              <a:t>SS(Operation*Parts) = SS(Operators) + SS(Parts) + SS(Equipment) - Total 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9364" y="4300885"/>
            <a:ext cx="2992834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"/>
              </a:rPr>
              <a:t>(Repeatability) = MSS (Equipment)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1520" y="4708341"/>
            <a:ext cx="365666" cy="39793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15371" y="4705761"/>
            <a:ext cx="5288856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"/>
              </a:rPr>
              <a:t>(Operators*Parts)=(MSS(Operators*parts)-MSS(Equipment))/r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3698" y="5115796"/>
            <a:ext cx="365666" cy="39793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3698" y="5504202"/>
            <a:ext cx="365666" cy="39793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15371" y="5101112"/>
            <a:ext cx="4166692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"/>
              </a:rPr>
              <a:t>(Parts)=(MSS(Parts)-MSS(Operators*parts))/(r*t)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5371" y="5515512"/>
            <a:ext cx="4976019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"/>
              </a:rPr>
              <a:t>(Operatirs)=(MSS(Operators)-MSS(Operators*parts))/(r*p)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96815" y="5956702"/>
            <a:ext cx="365666" cy="397931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462481" y="5975752"/>
            <a:ext cx="1382613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 Bold"/>
              </a:rPr>
              <a:t>(Repeatability)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1009" y="5987857"/>
            <a:ext cx="1316434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 Bold"/>
              </a:rPr>
              <a:t>Repeatibility= 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87290" y="6340282"/>
            <a:ext cx="365666" cy="39793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452956" y="6326058"/>
            <a:ext cx="1275556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 Bold"/>
              </a:rPr>
              <a:t>(Operators) +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5686" y="6345108"/>
            <a:ext cx="1571129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 Bold"/>
              </a:rPr>
              <a:t>Reproducibility= 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99938" y="6323478"/>
            <a:ext cx="365666" cy="39793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4056079" y="6345108"/>
            <a:ext cx="1631057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 Bold"/>
              </a:rPr>
              <a:t>(Operators*Parts)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11684" y="6709638"/>
            <a:ext cx="2452956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 Bold"/>
              </a:rPr>
              <a:t>Total Gage R&amp;R=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89920" y="6708348"/>
            <a:ext cx="365666" cy="397931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2746061" y="6688008"/>
            <a:ext cx="1553468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 Bold"/>
              </a:rPr>
              <a:t>(Repeatability) + 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61429" y="6678483"/>
            <a:ext cx="365666" cy="397931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627095" y="6683309"/>
            <a:ext cx="1104801" cy="3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0"/>
              </a:lnSpc>
              <a:spcBef>
                <a:spcPct val="0"/>
              </a:spcBef>
            </a:pPr>
            <a:r>
              <a:rPr lang="en-US" sz="1640">
                <a:solidFill>
                  <a:srgbClr val="000000"/>
                </a:solidFill>
                <a:latin typeface="Times Neue Roman Bold"/>
              </a:rPr>
              <a:t>(Operators)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1132</Words>
  <Application>Microsoft Office PowerPoint</Application>
  <PresentationFormat>Custom</PresentationFormat>
  <Paragraphs>141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Alegreya Bold</vt:lpstr>
      <vt:lpstr>Calibri</vt:lpstr>
      <vt:lpstr>Poppins Bold Bold</vt:lpstr>
      <vt:lpstr>Times Neue Roman</vt:lpstr>
      <vt:lpstr>Times Neue Roman Bold</vt:lpstr>
      <vt:lpstr>Poppins Light Bold</vt:lpstr>
      <vt:lpstr>Times Neue Roman Italics</vt:lpstr>
      <vt:lpstr>Montserrat Extra-Bold</vt:lpstr>
      <vt:lpstr>Arial</vt:lpstr>
      <vt:lpstr>Alegreya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SQC Mini Project </dc:title>
  <cp:lastModifiedBy>amirta venkatraman</cp:lastModifiedBy>
  <cp:revision>3</cp:revision>
  <dcterms:created xsi:type="dcterms:W3CDTF">2006-08-16T00:00:00Z</dcterms:created>
  <dcterms:modified xsi:type="dcterms:W3CDTF">2022-11-13T17:25:10Z</dcterms:modified>
  <dc:identifier>DAFRdiiRcmI</dc:identifier>
</cp:coreProperties>
</file>